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70" r:id="rId3"/>
    <p:sldId id="271" r:id="rId4"/>
    <p:sldId id="297" r:id="rId5"/>
    <p:sldId id="298" r:id="rId6"/>
    <p:sldId id="299" r:id="rId7"/>
    <p:sldId id="310" r:id="rId8"/>
    <p:sldId id="301" r:id="rId9"/>
    <p:sldId id="311" r:id="rId10"/>
    <p:sldId id="302" r:id="rId11"/>
    <p:sldId id="316" r:id="rId12"/>
    <p:sldId id="303" r:id="rId13"/>
    <p:sldId id="307" r:id="rId14"/>
    <p:sldId id="312" r:id="rId15"/>
    <p:sldId id="317" r:id="rId16"/>
    <p:sldId id="318" r:id="rId17"/>
    <p:sldId id="319" r:id="rId18"/>
    <p:sldId id="320" r:id="rId19"/>
    <p:sldId id="321" r:id="rId20"/>
    <p:sldId id="322" r:id="rId21"/>
    <p:sldId id="308" r:id="rId22"/>
    <p:sldId id="314" r:id="rId23"/>
    <p:sldId id="315" r:id="rId24"/>
    <p:sldId id="313" r:id="rId25"/>
    <p:sldId id="300" r:id="rId26"/>
    <p:sldId id="304" r:id="rId27"/>
    <p:sldId id="309" r:id="rId28"/>
    <p:sldId id="323" r:id="rId29"/>
    <p:sldId id="324" r:id="rId30"/>
    <p:sldId id="325" r:id="rId31"/>
    <p:sldId id="26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6201" autoAdjust="0"/>
  </p:normalViewPr>
  <p:slideViewPr>
    <p:cSldViewPr snapToGrid="0">
      <p:cViewPr varScale="1">
        <p:scale>
          <a:sx n="79" d="100"/>
          <a:sy n="79" d="100"/>
        </p:scale>
        <p:origin x="9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47D3C-0FE8-48CD-ABE8-2F27A3675F1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5841D-9202-401D-8230-986CBD680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5E1A-9C8C-46AD-81E4-38711766F2B8}" type="datetime10">
              <a:rPr lang="en-US" smtClean="0"/>
              <a:t>16:51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7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1B6B-0932-4247-8245-8F27FDE5EEEA}" type="datetime10">
              <a:rPr lang="en-US" smtClean="0"/>
              <a:t>16:51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902E-9007-4551-B744-B2B2B6BC9C56}" type="datetime10">
              <a:rPr lang="en-US" smtClean="0"/>
              <a:t>16:51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7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5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932A-0FAF-4438-B561-2C6A2226D8DA}" type="datetime10">
              <a:rPr lang="en-US" smtClean="0"/>
              <a:t>16:51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0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BC7E-FF97-495E-8EA6-C5BAD3AE314C}" type="datetime10">
              <a:rPr lang="en-US" smtClean="0"/>
              <a:t>16:51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7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D53F-7ACA-4B0B-B523-4F46A2824FC5}" type="datetime10">
              <a:rPr lang="en-US" smtClean="0"/>
              <a:t>16:51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C268-431E-4349-9A45-98FD4D86C13F}" type="datetime10">
              <a:rPr lang="en-US" smtClean="0"/>
              <a:t>16:51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4175-704E-4DD3-9E08-6D81C044BEE2}" type="datetime10">
              <a:rPr lang="en-US" smtClean="0"/>
              <a:t>16:51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131A-5425-4BE3-A567-B8E7A0687957}" type="datetime10">
              <a:rPr lang="en-US" smtClean="0"/>
              <a:t>16:51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62BD-8D8B-46AD-9B8C-A463E47E2FF7}" type="datetime10">
              <a:rPr lang="en-US" smtClean="0"/>
              <a:t>16:51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174172"/>
            <a:ext cx="10515600" cy="9593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422400"/>
            <a:ext cx="10515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476344" y="6376591"/>
            <a:ext cx="2877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003300"/>
                </a:solidFill>
                <a:latin typeface="Arial Narrow" panose="020B0606020202030204" pitchFamily="34" charset="0"/>
              </a:defRPr>
            </a:lvl1pPr>
          </a:lstStyle>
          <a:p>
            <a:fld id="{3F83F346-FC3B-4FAE-9C55-E22FC3EDEB65}" type="datetime10">
              <a:rPr lang="en-US" smtClean="0"/>
              <a:pPr/>
              <a:t>16:51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00"/>
                </a:solidFill>
              </a:defRPr>
            </a:lvl1pPr>
          </a:lstStyle>
          <a:p>
            <a:fld id="{BF021985-4801-4ED1-847D-F9AC44EE7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églalap 6"/>
          <p:cNvSpPr/>
          <p:nvPr userDrawn="1"/>
        </p:nvSpPr>
        <p:spPr>
          <a:xfrm>
            <a:off x="0" y="1167618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 userDrawn="1"/>
        </p:nvSpPr>
        <p:spPr>
          <a:xfrm>
            <a:off x="0" y="6234797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zövegdoboz 8"/>
          <p:cNvSpPr txBox="1"/>
          <p:nvPr userDrawn="1"/>
        </p:nvSpPr>
        <p:spPr>
          <a:xfrm>
            <a:off x="838200" y="6333271"/>
            <a:ext cx="3386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>
                <a:solidFill>
                  <a:srgbClr val="003300"/>
                </a:solidFill>
                <a:latin typeface="Arial Narrow" panose="020B0606020202030204" pitchFamily="34" charset="0"/>
              </a:rPr>
              <a:t>GIS-rendszerek</a:t>
            </a:r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 és </a:t>
            </a:r>
            <a:r>
              <a:rPr lang="hu-HU" dirty="0" err="1">
                <a:solidFill>
                  <a:srgbClr val="003300"/>
                </a:solidFill>
                <a:latin typeface="Arial Narrow" panose="020B0606020202030204" pitchFamily="34" charset="0"/>
              </a:rPr>
              <a:t>-alkalmazások</a:t>
            </a:r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 1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Szövegdoboz 9"/>
          <p:cNvSpPr txBox="1"/>
          <p:nvPr userDrawn="1"/>
        </p:nvSpPr>
        <p:spPr>
          <a:xfrm>
            <a:off x="3802744" y="6354246"/>
            <a:ext cx="467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Elemek kiválasztása 2.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3300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003300"/>
          </a:solidFill>
          <a:latin typeface="Arial Narrow" panose="020B0606020202030204" pitchFamily="34" charset="0"/>
          <a:ea typeface="+mn-ea"/>
          <a:cs typeface="+mn-cs"/>
        </a:defRPr>
      </a:lvl1pPr>
      <a:lvl2pPr marL="534988" indent="-228600" algn="l" defTabSz="914400" rtl="0" eaLnBrk="1" latinLnBrk="0" hangingPunct="1">
        <a:lnSpc>
          <a:spcPct val="90000"/>
        </a:lnSpc>
        <a:spcBef>
          <a:spcPts val="500"/>
        </a:spcBef>
        <a:buFont typeface="Arial Narrow" panose="020B0606020202030204" pitchFamily="34" charset="0"/>
        <a:buChar char="–"/>
        <a:defRPr sz="2400" kern="1200">
          <a:solidFill>
            <a:srgbClr val="006600"/>
          </a:solidFill>
          <a:latin typeface="Arial Narrow" panose="020B0606020202030204" pitchFamily="34" charset="0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rgbClr val="006600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Elemek kiválasztása 2.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GIS-rendszerek</a:t>
            </a:r>
            <a:r>
              <a:rPr lang="hu-HU" dirty="0"/>
              <a:t> és </a:t>
            </a:r>
            <a:r>
              <a:rPr lang="hu-HU" dirty="0" err="1"/>
              <a:t>-alkalmazások</a:t>
            </a:r>
            <a:r>
              <a:rPr lang="hu-HU" dirty="0"/>
              <a:t> 1.</a:t>
            </a:r>
          </a:p>
          <a:p>
            <a:r>
              <a:rPr lang="hu-HU" dirty="0"/>
              <a:t>2023.11.27.</a:t>
            </a:r>
          </a:p>
          <a:p>
            <a:r>
              <a:rPr lang="hu-HU" dirty="0" err="1"/>
              <a:t>Bede-Fazekas</a:t>
            </a:r>
            <a:r>
              <a:rPr lang="hu-HU" dirty="0"/>
              <a:t> Ákos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4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52131" cy="4754563"/>
          </a:xfrm>
        </p:spPr>
        <p:txBody>
          <a:bodyPr/>
          <a:lstStyle/>
          <a:p>
            <a:r>
              <a:rPr lang="hu-HU" dirty="0"/>
              <a:t>tartalmazás ("</a:t>
            </a:r>
            <a:r>
              <a:rPr lang="hu-HU" dirty="0" err="1"/>
              <a:t>contain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lehet közös határuk</a:t>
            </a:r>
          </a:p>
          <a:p>
            <a:pPr lvl="1"/>
            <a:r>
              <a:rPr lang="hu-HU" dirty="0"/>
              <a:t>pont csak pontot tartalmazhat</a:t>
            </a:r>
          </a:p>
          <a:p>
            <a:pPr lvl="1"/>
            <a:r>
              <a:rPr lang="hu-HU" dirty="0"/>
              <a:t>vonal csak pontot és vonalat tartalmazhat</a:t>
            </a:r>
          </a:p>
          <a:p>
            <a:r>
              <a:rPr lang="hu-HU" dirty="0"/>
              <a:t>szigorú tartalmazás ("</a:t>
            </a:r>
            <a:r>
              <a:rPr lang="hu-HU" dirty="0" err="1"/>
              <a:t>completely</a:t>
            </a:r>
            <a:r>
              <a:rPr lang="hu-HU" dirty="0"/>
              <a:t> </a:t>
            </a:r>
            <a:r>
              <a:rPr lang="hu-HU" dirty="0" err="1"/>
              <a:t>contain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a szigorú beleesés inverze</a:t>
            </a:r>
          </a:p>
          <a:p>
            <a:pPr lvl="1"/>
            <a:r>
              <a:rPr lang="hu-HU" dirty="0"/>
              <a:t>nem lehet közös határuk</a:t>
            </a:r>
          </a:p>
          <a:p>
            <a:pPr lvl="1"/>
            <a:r>
              <a:rPr lang="hu-HU" dirty="0"/>
              <a:t>pont és vonal szigorúan semmit nem tartalmazhat</a:t>
            </a:r>
          </a:p>
          <a:p>
            <a:r>
              <a:rPr lang="hu-HU" dirty="0"/>
              <a:t>példa:</a:t>
            </a:r>
          </a:p>
          <a:p>
            <a:pPr lvl="1"/>
            <a:r>
              <a:rPr lang="hu-HU" dirty="0"/>
              <a:t>azon poligonos látnivalók (</a:t>
            </a:r>
            <a:r>
              <a:rPr lang="hu-HU" i="1" dirty="0" err="1"/>
              <a:t>pois_poly</a:t>
            </a:r>
            <a:r>
              <a:rPr lang="hu-HU" dirty="0"/>
              <a:t>), amelyek tartalmaznak épületet (</a:t>
            </a:r>
            <a:r>
              <a:rPr lang="hu-HU" i="1" dirty="0" err="1"/>
              <a:t>buildings</a:t>
            </a:r>
            <a:r>
              <a:rPr lang="hu-HU" dirty="0"/>
              <a:t>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0332" y="4799342"/>
            <a:ext cx="4687368" cy="141002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0331" y="3219449"/>
            <a:ext cx="1651376" cy="153705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0331" y="64372"/>
            <a:ext cx="4687368" cy="162597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0331" y="1639556"/>
            <a:ext cx="3163021" cy="153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3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52131" cy="4754563"/>
          </a:xfrm>
        </p:spPr>
        <p:txBody>
          <a:bodyPr/>
          <a:lstStyle/>
          <a:p>
            <a:r>
              <a:rPr lang="hu-HU" dirty="0"/>
              <a:t>tartalmazás ("</a:t>
            </a:r>
            <a:r>
              <a:rPr lang="hu-HU" dirty="0" err="1"/>
              <a:t>contain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lehet közös határuk</a:t>
            </a:r>
          </a:p>
          <a:p>
            <a:pPr lvl="1"/>
            <a:r>
              <a:rPr lang="hu-HU" dirty="0"/>
              <a:t>pont csak pontot tartalmazhat</a:t>
            </a:r>
          </a:p>
          <a:p>
            <a:pPr lvl="1"/>
            <a:r>
              <a:rPr lang="hu-HU" dirty="0"/>
              <a:t>vonal csak pontot és vonalat tartalmazhat</a:t>
            </a:r>
          </a:p>
          <a:p>
            <a:r>
              <a:rPr lang="hu-HU" dirty="0"/>
              <a:t>szigorú tartalmazás ("</a:t>
            </a:r>
            <a:r>
              <a:rPr lang="hu-HU" dirty="0" err="1"/>
              <a:t>completely</a:t>
            </a:r>
            <a:r>
              <a:rPr lang="hu-HU" dirty="0"/>
              <a:t> </a:t>
            </a:r>
            <a:r>
              <a:rPr lang="hu-HU" dirty="0" err="1"/>
              <a:t>contain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a szigorú beleesés inverze</a:t>
            </a:r>
          </a:p>
          <a:p>
            <a:pPr lvl="1"/>
            <a:r>
              <a:rPr lang="hu-HU" dirty="0"/>
              <a:t>nem lehet közös határuk</a:t>
            </a:r>
          </a:p>
          <a:p>
            <a:pPr lvl="1"/>
            <a:r>
              <a:rPr lang="hu-HU" dirty="0"/>
              <a:t>pont és vonal szigorúan semmit nem tartalmazhat</a:t>
            </a:r>
          </a:p>
          <a:p>
            <a:r>
              <a:rPr lang="hu-HU" dirty="0"/>
              <a:t>példa:</a:t>
            </a:r>
          </a:p>
          <a:p>
            <a:pPr lvl="1"/>
            <a:r>
              <a:rPr lang="hu-HU" dirty="0"/>
              <a:t>azon poligonos látnivalók (</a:t>
            </a:r>
            <a:r>
              <a:rPr lang="hu-HU" i="1" dirty="0" err="1"/>
              <a:t>pois_poly</a:t>
            </a:r>
            <a:r>
              <a:rPr lang="hu-HU" dirty="0"/>
              <a:t>), amelyek tartalmaznak épületet (</a:t>
            </a:r>
            <a:r>
              <a:rPr lang="hu-HU" i="1" dirty="0" err="1"/>
              <a:t>buildings</a:t>
            </a:r>
            <a:r>
              <a:rPr lang="hu-HU" dirty="0"/>
              <a:t>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17:21</a:t>
            </a:fld>
            <a:endParaRPr lang="en-US"/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1108AED2-9943-78BB-7BC9-6C6D3C60F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689" y="1519936"/>
            <a:ext cx="4969490" cy="42628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629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számos egyéb geometriai kapcsolat</a:t>
            </a:r>
          </a:p>
          <a:p>
            <a:pPr lvl="1"/>
            <a:r>
              <a:rPr lang="hu-HU" dirty="0"/>
              <a:t>egyezés ("</a:t>
            </a:r>
            <a:r>
              <a:rPr lang="hu-HU" dirty="0" err="1"/>
              <a:t>identical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érintés ("</a:t>
            </a:r>
            <a:r>
              <a:rPr lang="hu-HU" dirty="0" err="1"/>
              <a:t>touch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boundary</a:t>
            </a:r>
            <a:r>
              <a:rPr lang="hu-HU" dirty="0"/>
              <a:t> of")</a:t>
            </a:r>
          </a:p>
          <a:p>
            <a:pPr lvl="1"/>
            <a:r>
              <a:rPr lang="hu-HU" dirty="0"/>
              <a:t>középpont beleesése ("</a:t>
            </a:r>
            <a:r>
              <a:rPr lang="hu-HU" dirty="0" err="1"/>
              <a:t>have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centroid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stb.</a:t>
            </a:r>
          </a:p>
          <a:p>
            <a:r>
              <a:rPr lang="hu-HU" dirty="0"/>
              <a:t>részletes magyarázat, ábrákkal:</a:t>
            </a:r>
          </a:p>
          <a:p>
            <a:pPr lvl="1"/>
            <a:r>
              <a:rPr lang="en-US" dirty="0"/>
              <a:t>desktop.arcgis.com/en/arcmap/latest/map/working-with-layers/using-select-by-location.htm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2770" y="4546429"/>
            <a:ext cx="4649259" cy="149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74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Kiválasztások kombinálása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természetesen kombinálhatunk kézi, </a:t>
            </a:r>
            <a:r>
              <a:rPr lang="hu-HU" dirty="0" err="1"/>
              <a:t>attribútumadatok</a:t>
            </a:r>
            <a:r>
              <a:rPr lang="hu-HU" dirty="0"/>
              <a:t> alapján történő és geometriai kapcsolat alapján történő kiválasztásokat</a:t>
            </a:r>
          </a:p>
          <a:p>
            <a:pPr lvl="1"/>
            <a:r>
              <a:rPr lang="hu-HU" dirty="0"/>
              <a:t>a feladatot részlépésekre kell bontani (sorrend fontos)</a:t>
            </a:r>
          </a:p>
          <a:p>
            <a:pPr lvl="1"/>
            <a:r>
              <a:rPr lang="hu-HU" dirty="0"/>
              <a:t>fontos, hogy jól adjuk meg a viszonyulást a korábban kiválasztott elemekhez (célréteg)</a:t>
            </a:r>
          </a:p>
          <a:p>
            <a:pPr lvl="1"/>
            <a:r>
              <a:rPr lang="hu-HU" dirty="0"/>
              <a:t>feladatleírásban kulcsszavak felismerése: közül, mellett, egyszerre teljesítik stb.</a:t>
            </a:r>
          </a:p>
          <a:p>
            <a:pPr lvl="1"/>
            <a:r>
              <a:rPr lang="hu-HU" dirty="0"/>
              <a:t>geometriai kapcsolaton alapuló kiválasztás esetén a viszonyítási réteg elemeit is szűkíthetjük ("</a:t>
            </a:r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")</a:t>
            </a:r>
          </a:p>
          <a:p>
            <a:r>
              <a:rPr lang="hu-HU" dirty="0"/>
              <a:t>legfontosabb: melyik rétegről kell a végén elemeket kiválasztanunk?</a:t>
            </a:r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1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azon épületeket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18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azon épületeket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r>
              <a:rPr lang="hu-HU" dirty="0"/>
              <a:t>melyik rétegről kell a végén elemeket kiválasztanunk?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6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</a:t>
            </a:r>
            <a:r>
              <a:rPr lang="hu-HU" dirty="0">
                <a:solidFill>
                  <a:srgbClr val="FF0000"/>
                </a:solidFill>
              </a:rPr>
              <a:t>azon épületeket</a:t>
            </a:r>
            <a:r>
              <a:rPr lang="hu-HU" dirty="0"/>
              <a:t>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r>
              <a:rPr lang="hu-HU" dirty="0"/>
              <a:t>melyik rétegről kell a végén elemeket kiválasztanunk?</a:t>
            </a:r>
          </a:p>
          <a:p>
            <a:pPr lvl="1"/>
            <a:r>
              <a:rPr lang="hu-HU" dirty="0"/>
              <a:t>épületeket, geometriai kapcsolat alapján (beleesés)</a:t>
            </a:r>
          </a:p>
          <a:p>
            <a:r>
              <a:rPr lang="hu-HU" dirty="0"/>
              <a:t>de nem eshetünk neki az épületek kiválasztásának!</a:t>
            </a:r>
          </a:p>
          <a:p>
            <a:pPr lvl="1"/>
            <a:r>
              <a:rPr lang="hu-HU" dirty="0"/>
              <a:t>mert a viszonyítási réteget (tájhasználati poligonok) előzetesen szűkíteni kell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98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</a:t>
            </a:r>
            <a:r>
              <a:rPr lang="hu-HU" dirty="0">
                <a:solidFill>
                  <a:srgbClr val="FF0000"/>
                </a:solidFill>
              </a:rPr>
              <a:t>azon épületeket</a:t>
            </a:r>
            <a:r>
              <a:rPr lang="hu-HU" dirty="0"/>
              <a:t>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r>
              <a:rPr lang="hu-HU" dirty="0"/>
              <a:t>melyik rétegről kell a végén elemeket kiválasztanunk?</a:t>
            </a:r>
          </a:p>
          <a:p>
            <a:pPr lvl="1"/>
            <a:r>
              <a:rPr lang="hu-HU" dirty="0"/>
              <a:t>épületeket, geometriai kapcsolat alapján (beleesés)</a:t>
            </a:r>
          </a:p>
          <a:p>
            <a:r>
              <a:rPr lang="hu-HU" dirty="0"/>
              <a:t>de nem eshetünk neki az épületek kiválasztásának!</a:t>
            </a:r>
          </a:p>
          <a:p>
            <a:pPr lvl="1"/>
            <a:r>
              <a:rPr lang="hu-HU" dirty="0"/>
              <a:t>mert a viszonyítási réteget (tájhasználati poligonok) előzetesen szűkíteni kell</a:t>
            </a:r>
          </a:p>
          <a:p>
            <a:r>
              <a:rPr lang="hu-HU" dirty="0"/>
              <a:t>tehát a sorrend:</a:t>
            </a:r>
          </a:p>
          <a:p>
            <a:pPr lvl="1"/>
            <a:r>
              <a:rPr lang="hu-HU" dirty="0"/>
              <a:t>1. viszonyítási réteg szűkítése (attribútumadat alapján)</a:t>
            </a:r>
          </a:p>
          <a:p>
            <a:pPr lvl="1"/>
            <a:r>
              <a:rPr lang="hu-HU" dirty="0"/>
              <a:t>2. célréteg szűkítése (geometriai kapcsolat alapján)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73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azon épületeket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17:33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ABD6E40-6D8D-9D78-4B7E-0A8A41E67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6" y="2206752"/>
            <a:ext cx="5316964" cy="39458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9640D029-865B-E7DA-066F-F179A9A5D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105" y="2206752"/>
            <a:ext cx="5162633" cy="39458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3251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azon épületeket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r>
              <a:rPr lang="hu-HU" dirty="0"/>
              <a:t>extra kérdés: hány ilyen épület van?</a:t>
            </a:r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0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Elemek kiválasztása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kézi kiválasztás (kijelölés):</a:t>
            </a:r>
          </a:p>
          <a:p>
            <a:pPr lvl="1"/>
            <a:r>
              <a:rPr lang="hu-HU" dirty="0" err="1"/>
              <a:t>Tools</a:t>
            </a:r>
            <a:r>
              <a:rPr lang="hu-HU" dirty="0"/>
              <a:t> eszköztár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 legördülő gomb</a:t>
            </a:r>
          </a:p>
          <a:p>
            <a:r>
              <a:rPr lang="hu-HU" dirty="0"/>
              <a:t>attribútumadatok alapján történő kiválasztás (szűrés)</a:t>
            </a:r>
          </a:p>
          <a:p>
            <a:pPr lvl="1"/>
            <a:r>
              <a:rPr lang="hu-HU" dirty="0" err="1"/>
              <a:t>Selection</a:t>
            </a:r>
            <a:r>
              <a:rPr lang="hu-HU" dirty="0"/>
              <a:t> menü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Attributes</a:t>
            </a:r>
            <a:r>
              <a:rPr lang="hu-HU" dirty="0"/>
              <a:t>… menüelem</a:t>
            </a:r>
          </a:p>
          <a:p>
            <a:r>
              <a:rPr lang="hu-HU" dirty="0">
                <a:solidFill>
                  <a:srgbClr val="FF0000"/>
                </a:solidFill>
              </a:rPr>
              <a:t>geometria alapján történő kiválasztás</a:t>
            </a:r>
          </a:p>
          <a:p>
            <a:pPr lvl="1"/>
            <a:r>
              <a:rPr lang="hu-HU" dirty="0" err="1"/>
              <a:t>Selection</a:t>
            </a:r>
            <a:r>
              <a:rPr lang="hu-HU" dirty="0"/>
              <a:t> menü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… menüelem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30265" y="1404799"/>
            <a:ext cx="2009029" cy="17436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88359" y="3348112"/>
            <a:ext cx="2650935" cy="28288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id="{AEE85D61-2ECC-73EF-F6B0-95C391EA3604}"/>
              </a:ext>
            </a:extLst>
          </p:cNvPr>
          <p:cNvSpPr/>
          <p:nvPr/>
        </p:nvSpPr>
        <p:spPr>
          <a:xfrm rot="1225821">
            <a:off x="8699903" y="544473"/>
            <a:ext cx="2709396" cy="5232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dirty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– I S M É T L É S</a:t>
            </a:r>
            <a:r>
              <a:rPr lang="hu-HU" sz="2800" b="1" cap="none" spc="0" dirty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1100288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B92D25-CDB4-9833-210E-0AB97A7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kiválasztások kombinálása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DB51A88-5DE4-51A1-8C21-D6176AC42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azon épületeket (</a:t>
            </a:r>
            <a:r>
              <a:rPr lang="hu-HU" i="1" dirty="0" err="1"/>
              <a:t>buildings</a:t>
            </a:r>
            <a:r>
              <a:rPr lang="hu-HU" dirty="0"/>
              <a:t> réteg), amelyek beleesnek a lakóövezetbe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residential</a:t>
            </a:r>
            <a:r>
              <a:rPr lang="hu-HU" dirty="0"/>
              <a:t>)</a:t>
            </a:r>
          </a:p>
          <a:p>
            <a:r>
              <a:rPr lang="hu-HU" dirty="0"/>
              <a:t>extra kérdés: hány ilyen épület van?</a:t>
            </a:r>
          </a:p>
          <a:p>
            <a:pPr lvl="1"/>
            <a:r>
              <a:rPr lang="hu-HU" dirty="0"/>
              <a:t>1397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3550C6-1195-A80D-43F0-AB10F471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17:39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1FDBEC3-52A0-9861-7B0A-D21736B4D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840" y="2837286"/>
            <a:ext cx="8743188" cy="32448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93454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(közös) – kiválasztások kombinálása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100 méteres pontatlanságot feltételezve az éttermek (</a:t>
            </a:r>
            <a:r>
              <a:rPr lang="hu-HU" i="1" dirty="0" err="1"/>
              <a:t>pois_poly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restaurant) területére eső alsóbbrendű főutak (</a:t>
            </a:r>
            <a:r>
              <a:rPr lang="hu-HU" i="1" dirty="0" err="1"/>
              <a:t>roads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secondary</a:t>
            </a:r>
            <a:r>
              <a:rPr lang="hu-HU" dirty="0"/>
              <a:t>) közül azokat, amelyek hidak (</a:t>
            </a:r>
            <a:r>
              <a:rPr lang="hu-HU" dirty="0" err="1"/>
              <a:t>bridge</a:t>
            </a:r>
            <a:r>
              <a:rPr lang="hu-HU" dirty="0"/>
              <a:t>: T)</a:t>
            </a:r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63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(közös) – kiválasztások kombinálása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100 méteres pontatlanságot feltételezve az éttermek (</a:t>
            </a:r>
            <a:r>
              <a:rPr lang="hu-HU" i="1" dirty="0" err="1"/>
              <a:t>pois_poly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restaurant) területére eső alsóbbrendű főutak (</a:t>
            </a:r>
            <a:r>
              <a:rPr lang="hu-HU" i="1" dirty="0" err="1"/>
              <a:t>roads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secondary</a:t>
            </a:r>
            <a:r>
              <a:rPr lang="hu-HU" dirty="0"/>
              <a:t>) közül azokat, amelyek hidak (</a:t>
            </a:r>
            <a:r>
              <a:rPr lang="hu-HU" dirty="0" err="1"/>
              <a:t>bridge</a:t>
            </a:r>
            <a:r>
              <a:rPr lang="hu-HU" dirty="0"/>
              <a:t>: T)</a:t>
            </a:r>
          </a:p>
          <a:p>
            <a:r>
              <a:rPr lang="hu-HU" dirty="0"/>
              <a:t>melyik rétegről kell a végén elemeket kiválasztanunk?</a:t>
            </a:r>
          </a:p>
          <a:p>
            <a:pPr lvl="1"/>
            <a:endParaRPr lang="hu-HU" dirty="0"/>
          </a:p>
          <a:p>
            <a:endParaRPr lang="hu-HU" dirty="0"/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74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(közös) – kiválasztások kombinálása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100 méteres pontatlanságot feltételezve az éttermek (</a:t>
            </a:r>
            <a:r>
              <a:rPr lang="hu-HU" i="1" dirty="0" err="1"/>
              <a:t>pois_poly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restaurant) területére eső alsóbbrendű fő</a:t>
            </a:r>
            <a:r>
              <a:rPr lang="hu-HU" dirty="0">
                <a:solidFill>
                  <a:srgbClr val="FF0000"/>
                </a:solidFill>
              </a:rPr>
              <a:t>utak</a:t>
            </a:r>
            <a:r>
              <a:rPr lang="hu-HU" dirty="0"/>
              <a:t> (</a:t>
            </a:r>
            <a:r>
              <a:rPr lang="hu-HU" i="1" dirty="0" err="1"/>
              <a:t>roads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secondary</a:t>
            </a:r>
            <a:r>
              <a:rPr lang="hu-HU" dirty="0"/>
              <a:t>) </a:t>
            </a:r>
            <a:r>
              <a:rPr lang="hu-HU" dirty="0">
                <a:solidFill>
                  <a:srgbClr val="FF0000"/>
                </a:solidFill>
              </a:rPr>
              <a:t>közül azokat</a:t>
            </a:r>
            <a:r>
              <a:rPr lang="hu-HU" dirty="0"/>
              <a:t>, amelyek hidak (</a:t>
            </a:r>
            <a:r>
              <a:rPr lang="hu-HU" dirty="0" err="1"/>
              <a:t>bridge</a:t>
            </a:r>
            <a:r>
              <a:rPr lang="hu-HU" dirty="0"/>
              <a:t>: T)</a:t>
            </a:r>
          </a:p>
          <a:p>
            <a:r>
              <a:rPr lang="hu-HU" dirty="0"/>
              <a:t>melyik rétegről kell a végén elemeket kiválasztanunk?</a:t>
            </a:r>
          </a:p>
          <a:p>
            <a:r>
              <a:rPr lang="hu-HU" dirty="0"/>
              <a:t>lépésekre bontás:</a:t>
            </a:r>
          </a:p>
          <a:p>
            <a:pPr lvl="1"/>
            <a:r>
              <a:rPr lang="hu-HU" dirty="0"/>
              <a:t>1. éttermek leválogatása (attribútumadat alapján)</a:t>
            </a:r>
          </a:p>
          <a:p>
            <a:pPr lvl="1"/>
            <a:r>
              <a:rPr lang="hu-HU" dirty="0"/>
              <a:t>2. főutak leválogatása (attribútumadat alapján)</a:t>
            </a:r>
          </a:p>
          <a:p>
            <a:pPr lvl="1"/>
            <a:r>
              <a:rPr lang="hu-HU" dirty="0"/>
              <a:t>3. éttermek területére eső főutak leválogatása (geometriai kapcsolat alapján)</a:t>
            </a:r>
          </a:p>
          <a:p>
            <a:pPr lvl="1"/>
            <a:r>
              <a:rPr lang="hu-HU" dirty="0"/>
              <a:t>4. további szűkítés hidakra (attribútumadat alapján)</a:t>
            </a:r>
          </a:p>
          <a:p>
            <a:r>
              <a:rPr lang="hu-HU" dirty="0"/>
              <a:t>többféle sorrendben is megoldható, az egyetlen fontos:</a:t>
            </a:r>
          </a:p>
          <a:p>
            <a:pPr lvl="1"/>
            <a:r>
              <a:rPr lang="hu-HU" dirty="0"/>
              <a:t>geometria alapján történő kiválasztás előtt a viszonyítási réteget (</a:t>
            </a:r>
            <a:r>
              <a:rPr lang="hu-HU" i="1" dirty="0" err="1"/>
              <a:t>pois_poly</a:t>
            </a:r>
            <a:r>
              <a:rPr lang="hu-HU" dirty="0"/>
              <a:t>) szűkítsük az éttermekre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89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(közös) – kiválasztások kombinálása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válasszuk ki 100 méteres pontatlanságot feltételezve az éttermek (</a:t>
            </a:r>
            <a:r>
              <a:rPr lang="hu-HU" i="1" dirty="0" err="1"/>
              <a:t>pois_poly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restaurant) területére eső alsóbbrendű főutak (</a:t>
            </a:r>
            <a:r>
              <a:rPr lang="hu-HU" i="1" dirty="0" err="1"/>
              <a:t>roads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secondary</a:t>
            </a:r>
            <a:r>
              <a:rPr lang="hu-HU" dirty="0"/>
              <a:t>) közül azokat, amelyek hidak (</a:t>
            </a:r>
            <a:r>
              <a:rPr lang="hu-HU" dirty="0" err="1"/>
              <a:t>bridge</a:t>
            </a:r>
            <a:r>
              <a:rPr lang="hu-HU" dirty="0"/>
              <a:t>: T)</a:t>
            </a:r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17:04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8099" y="2975670"/>
            <a:ext cx="2314575" cy="3158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773" y="2975670"/>
            <a:ext cx="2335459" cy="3158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2331" y="2975670"/>
            <a:ext cx="2034644" cy="3158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4074" y="2975670"/>
            <a:ext cx="2314575" cy="3158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425" y="2975670"/>
            <a:ext cx="2314575" cy="31584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90907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(egyéni) – kiválasztás geometria alapján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u-HU" dirty="0"/>
              <a:t>válaszd ki a </a:t>
            </a:r>
            <a:r>
              <a:rPr lang="hu-HU" i="1" dirty="0" err="1"/>
              <a:t>landuse</a:t>
            </a:r>
            <a:r>
              <a:rPr lang="hu-HU" dirty="0"/>
              <a:t> rétegről a szőlőket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vineyard</a:t>
            </a:r>
            <a:r>
              <a:rPr lang="hu-HU" dirty="0"/>
              <a:t>), majd válaszd ki azokat az épületeket a </a:t>
            </a:r>
            <a:r>
              <a:rPr lang="hu-HU" i="1" dirty="0" err="1"/>
              <a:t>buildings</a:t>
            </a:r>
            <a:r>
              <a:rPr lang="hu-HU" dirty="0"/>
              <a:t> rétegről, amelyek beleesnek</a:t>
            </a:r>
          </a:p>
          <a:p>
            <a:pPr marL="457200" indent="-457200">
              <a:buAutoNum type="arabicPeriod"/>
            </a:pPr>
            <a:r>
              <a:rPr lang="hu-HU" dirty="0"/>
              <a:t>válaszd ki azokat területhasználati poligonokat (</a:t>
            </a:r>
            <a:r>
              <a:rPr lang="hu-HU" i="1" dirty="0" err="1"/>
              <a:t>landuse</a:t>
            </a:r>
            <a:r>
              <a:rPr lang="hu-HU" dirty="0"/>
              <a:t> réteg), amelyek tartalmaznak természeti látnivalót (</a:t>
            </a:r>
            <a:r>
              <a:rPr lang="hu-HU" i="1" dirty="0" err="1"/>
              <a:t>natural</a:t>
            </a:r>
            <a:r>
              <a:rPr lang="hu-HU" i="1" dirty="0"/>
              <a:t>_</a:t>
            </a:r>
            <a:r>
              <a:rPr lang="hu-HU" i="1" dirty="0" err="1"/>
              <a:t>poi</a:t>
            </a:r>
            <a:r>
              <a:rPr lang="hu-HU" dirty="0"/>
              <a:t>),100 m-es pontatlanságot megengedve</a:t>
            </a:r>
          </a:p>
          <a:p>
            <a:pPr marL="457200" indent="-457200">
              <a:buAutoNum type="arabicPeriod"/>
            </a:pPr>
            <a:r>
              <a:rPr lang="hu-HU" dirty="0"/>
              <a:t>válaszd ki azokat a területhasználati poligonokat (</a:t>
            </a:r>
            <a:r>
              <a:rPr lang="hu-HU" i="1" dirty="0" err="1"/>
              <a:t>landuse</a:t>
            </a:r>
            <a:r>
              <a:rPr lang="hu-HU" dirty="0"/>
              <a:t> réteg), amelyek szigorúan tartalmaznak olyan útszakaszokat (</a:t>
            </a:r>
            <a:r>
              <a:rPr lang="hu-HU" i="1" dirty="0" err="1"/>
              <a:t>roads</a:t>
            </a:r>
            <a:r>
              <a:rPr lang="hu-HU" dirty="0"/>
              <a:t>), amelyeken van sebességkorlátozás (</a:t>
            </a:r>
            <a:r>
              <a:rPr lang="hu-HU" dirty="0" err="1"/>
              <a:t>maxspeed</a:t>
            </a:r>
            <a:r>
              <a:rPr lang="hu-HU" dirty="0"/>
              <a:t>: 0-nál nagyobb)</a:t>
            </a:r>
          </a:p>
          <a:p>
            <a:pPr marL="457200" indent="-457200">
              <a:buAutoNum type="arabicPeriod"/>
            </a:pPr>
            <a:r>
              <a:rPr lang="hu-HU" dirty="0"/>
              <a:t>válaszd ki az utak (</a:t>
            </a:r>
            <a:r>
              <a:rPr lang="hu-HU" i="1" dirty="0" err="1"/>
              <a:t>roads</a:t>
            </a:r>
            <a:r>
              <a:rPr lang="hu-HU" dirty="0"/>
              <a:t> réteg) közül azokat, amelyeknek a neve az "utca" szóra végződik vagy 50 m-es toleranciatávolságot feltételezve összemetsződnek valamely poligonos látnivalóval (</a:t>
            </a:r>
            <a:r>
              <a:rPr lang="hu-HU" i="1" dirty="0" err="1"/>
              <a:t>pois</a:t>
            </a:r>
            <a:r>
              <a:rPr lang="hu-HU" i="1" dirty="0"/>
              <a:t>_</a:t>
            </a:r>
            <a:r>
              <a:rPr lang="hu-HU" i="1" dirty="0" err="1"/>
              <a:t>poly</a:t>
            </a:r>
            <a:r>
              <a:rPr lang="hu-HU" dirty="0"/>
              <a:t> réteg)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63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megoldása (1–3)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5" y="1351756"/>
            <a:ext cx="2299074" cy="31596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645" y="1351756"/>
            <a:ext cx="2321636" cy="31596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3063" y="1351756"/>
            <a:ext cx="2321636" cy="31596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2481" y="1351756"/>
            <a:ext cx="2315498" cy="31596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5761" y="1351756"/>
            <a:ext cx="2336390" cy="315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11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megoldása (4)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9793" y="1351756"/>
            <a:ext cx="2299073" cy="31596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93639" y="1351756"/>
            <a:ext cx="2321636" cy="31596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5445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F1745E-E835-7F67-5182-C08B649B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 – trükkös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8FCFB6-E3ED-137F-9777-E0276DD6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hány ház (</a:t>
            </a:r>
            <a:r>
              <a:rPr lang="hu-HU" i="1" dirty="0" err="1"/>
              <a:t>buildings</a:t>
            </a:r>
            <a:r>
              <a:rPr lang="hu-HU" dirty="0"/>
              <a:t> réteg, </a:t>
            </a:r>
            <a:r>
              <a:rPr lang="hu-HU" dirty="0" err="1"/>
              <a:t>type</a:t>
            </a:r>
            <a:r>
              <a:rPr lang="hu-HU" dirty="0"/>
              <a:t>: house) található a </a:t>
            </a:r>
            <a:r>
              <a:rPr lang="hu-HU" dirty="0" err="1"/>
              <a:t>kétirányú</a:t>
            </a:r>
            <a:r>
              <a:rPr lang="hu-HU" dirty="0"/>
              <a:t> utakat (</a:t>
            </a:r>
            <a:r>
              <a:rPr lang="hu-HU" i="1" dirty="0" err="1"/>
              <a:t>roads</a:t>
            </a:r>
            <a:r>
              <a:rPr lang="hu-HU" dirty="0"/>
              <a:t> réteg, </a:t>
            </a:r>
            <a:r>
              <a:rPr lang="hu-HU" dirty="0" err="1"/>
              <a:t>oneway</a:t>
            </a:r>
            <a:r>
              <a:rPr lang="hu-HU" dirty="0"/>
              <a:t>: B) szigorúan tartalmazó szőlőterületekre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vineyard</a:t>
            </a:r>
            <a:r>
              <a:rPr lang="hu-HU" dirty="0"/>
              <a:t>)?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5599273-08AD-97F9-0117-A7B40B5B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70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F1745E-E835-7F67-5182-C08B649B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 –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8FCFB6-E3ED-137F-9777-E0276DD6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hány ház (</a:t>
            </a:r>
            <a:r>
              <a:rPr lang="hu-HU" i="1" dirty="0" err="1"/>
              <a:t>buildings</a:t>
            </a:r>
            <a:r>
              <a:rPr lang="hu-HU" dirty="0"/>
              <a:t> réteg, </a:t>
            </a:r>
            <a:r>
              <a:rPr lang="hu-HU" dirty="0" err="1"/>
              <a:t>type</a:t>
            </a:r>
            <a:r>
              <a:rPr lang="hu-HU" dirty="0"/>
              <a:t>: house) található a </a:t>
            </a:r>
            <a:r>
              <a:rPr lang="hu-HU" dirty="0" err="1"/>
              <a:t>kétirányú</a:t>
            </a:r>
            <a:r>
              <a:rPr lang="hu-HU" dirty="0"/>
              <a:t> utakat (</a:t>
            </a:r>
            <a:r>
              <a:rPr lang="hu-HU" i="1" dirty="0" err="1"/>
              <a:t>roads</a:t>
            </a:r>
            <a:r>
              <a:rPr lang="hu-HU" dirty="0"/>
              <a:t> réteg, </a:t>
            </a:r>
            <a:r>
              <a:rPr lang="hu-HU" dirty="0" err="1"/>
              <a:t>oneway</a:t>
            </a:r>
            <a:r>
              <a:rPr lang="hu-HU" dirty="0"/>
              <a:t>: B) szigorúan tartalmazó szőlőterületekre (</a:t>
            </a:r>
            <a:r>
              <a:rPr lang="hu-HU" i="1" dirty="0" err="1"/>
              <a:t>landuse</a:t>
            </a:r>
            <a:r>
              <a:rPr lang="hu-HU" dirty="0"/>
              <a:t> réteg, 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vineyard</a:t>
            </a:r>
            <a:r>
              <a:rPr lang="hu-HU" dirty="0"/>
              <a:t>)?</a:t>
            </a:r>
          </a:p>
          <a:p>
            <a:pPr lvl="1"/>
            <a:r>
              <a:rPr lang="hu-HU" dirty="0"/>
              <a:t>1.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, </a:t>
            </a:r>
            <a:r>
              <a:rPr lang="hu-HU" dirty="0" err="1"/>
              <a:t>roads</a:t>
            </a:r>
            <a:r>
              <a:rPr lang="hu-HU" dirty="0"/>
              <a:t>, </a:t>
            </a:r>
            <a:r>
              <a:rPr lang="hu-HU" dirty="0" err="1"/>
              <a:t>new</a:t>
            </a:r>
            <a:r>
              <a:rPr lang="hu-HU" dirty="0"/>
              <a:t>, "</a:t>
            </a:r>
            <a:r>
              <a:rPr lang="hu-HU" dirty="0" err="1"/>
              <a:t>oneway</a:t>
            </a:r>
            <a:r>
              <a:rPr lang="hu-HU" dirty="0"/>
              <a:t>" = 'B' (762)</a:t>
            </a:r>
          </a:p>
          <a:p>
            <a:pPr lvl="1"/>
            <a:r>
              <a:rPr lang="hu-HU" dirty="0"/>
              <a:t>2.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, </a:t>
            </a:r>
            <a:r>
              <a:rPr lang="hu-HU" dirty="0" err="1"/>
              <a:t>landuse</a:t>
            </a:r>
            <a:r>
              <a:rPr lang="hu-HU" dirty="0"/>
              <a:t>, </a:t>
            </a:r>
            <a:r>
              <a:rPr lang="hu-HU" dirty="0" err="1"/>
              <a:t>new</a:t>
            </a:r>
            <a:r>
              <a:rPr lang="hu-HU" dirty="0"/>
              <a:t>, "</a:t>
            </a:r>
            <a:r>
              <a:rPr lang="hu-HU" dirty="0" err="1"/>
              <a:t>fclass</a:t>
            </a:r>
            <a:r>
              <a:rPr lang="hu-HU" dirty="0"/>
              <a:t>" = '</a:t>
            </a:r>
            <a:r>
              <a:rPr lang="hu-HU" dirty="0" err="1"/>
              <a:t>vineyard</a:t>
            </a:r>
            <a:r>
              <a:rPr lang="hu-HU" dirty="0"/>
              <a:t>' (5)</a:t>
            </a:r>
          </a:p>
          <a:p>
            <a:pPr lvl="1"/>
            <a:r>
              <a:rPr lang="hu-HU" dirty="0"/>
              <a:t>3.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, </a:t>
            </a:r>
            <a:r>
              <a:rPr lang="hu-HU" dirty="0" err="1"/>
              <a:t>landuse</a:t>
            </a:r>
            <a:r>
              <a:rPr lang="hu-HU" dirty="0"/>
              <a:t>,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currently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, </a:t>
            </a:r>
            <a:r>
              <a:rPr lang="hu-HU" dirty="0" err="1"/>
              <a:t>source</a:t>
            </a:r>
            <a:r>
              <a:rPr lang="hu-HU" dirty="0"/>
              <a:t>: </a:t>
            </a:r>
            <a:r>
              <a:rPr lang="hu-HU" dirty="0" err="1"/>
              <a:t>roads</a:t>
            </a:r>
            <a:r>
              <a:rPr lang="hu-HU" dirty="0"/>
              <a:t>, </a:t>
            </a:r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, </a:t>
            </a:r>
            <a:r>
              <a:rPr lang="hu-HU" dirty="0" err="1"/>
              <a:t>completely</a:t>
            </a:r>
            <a:r>
              <a:rPr lang="hu-HU" dirty="0"/>
              <a:t> </a:t>
            </a:r>
            <a:r>
              <a:rPr lang="hu-HU" dirty="0" err="1"/>
              <a:t>contain</a:t>
            </a:r>
            <a:r>
              <a:rPr lang="hu-HU" dirty="0"/>
              <a:t> (2)</a:t>
            </a:r>
          </a:p>
          <a:p>
            <a:pPr lvl="1"/>
            <a:r>
              <a:rPr lang="hu-HU" dirty="0"/>
              <a:t>4.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, </a:t>
            </a:r>
            <a:r>
              <a:rPr lang="hu-HU" dirty="0" err="1"/>
              <a:t>buildings</a:t>
            </a:r>
            <a:r>
              <a:rPr lang="hu-HU" dirty="0"/>
              <a:t>,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(</a:t>
            </a:r>
            <a:r>
              <a:rPr lang="hu-HU" dirty="0" err="1"/>
              <a:t>new</a:t>
            </a:r>
            <a:r>
              <a:rPr lang="hu-HU" dirty="0"/>
              <a:t>), </a:t>
            </a:r>
            <a:r>
              <a:rPr lang="hu-HU" dirty="0" err="1"/>
              <a:t>source</a:t>
            </a:r>
            <a:r>
              <a:rPr lang="hu-HU" dirty="0"/>
              <a:t>: </a:t>
            </a:r>
            <a:r>
              <a:rPr lang="hu-HU" dirty="0" err="1"/>
              <a:t>landuse</a:t>
            </a:r>
            <a:r>
              <a:rPr lang="hu-HU" dirty="0"/>
              <a:t>, </a:t>
            </a:r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, </a:t>
            </a:r>
            <a:r>
              <a:rPr lang="hu-HU" dirty="0" err="1"/>
              <a:t>within</a:t>
            </a:r>
            <a:r>
              <a:rPr lang="hu-HU" dirty="0"/>
              <a:t> (62)</a:t>
            </a:r>
          </a:p>
          <a:p>
            <a:pPr lvl="1"/>
            <a:r>
              <a:rPr lang="hu-HU" dirty="0"/>
              <a:t>5.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Attribute</a:t>
            </a:r>
            <a:r>
              <a:rPr lang="hu-HU" dirty="0"/>
              <a:t>, </a:t>
            </a:r>
            <a:r>
              <a:rPr lang="hu-HU" dirty="0" err="1"/>
              <a:t>buildings</a:t>
            </a:r>
            <a:r>
              <a:rPr lang="hu-HU" dirty="0"/>
              <a:t>,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, "</a:t>
            </a:r>
            <a:r>
              <a:rPr lang="hu-HU" dirty="0" err="1"/>
              <a:t>type</a:t>
            </a:r>
            <a:r>
              <a:rPr lang="hu-HU" dirty="0"/>
              <a:t>" = 'house' (0)</a:t>
            </a:r>
          </a:p>
          <a:p>
            <a:r>
              <a:rPr lang="hu-HU" dirty="0"/>
              <a:t>természetesen a 2 és 3 felcserélhető (csak a </a:t>
            </a:r>
            <a:r>
              <a:rPr lang="hu-HU" dirty="0" err="1"/>
              <a:t>new</a:t>
            </a:r>
            <a:r>
              <a:rPr lang="hu-HU" dirty="0"/>
              <a:t>/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nem), illetve a 4 és 5 is felcserélhető (csak a </a:t>
            </a:r>
            <a:r>
              <a:rPr lang="hu-HU" dirty="0" err="1"/>
              <a:t>new</a:t>
            </a:r>
            <a:r>
              <a:rPr lang="hu-HU" dirty="0"/>
              <a:t>/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nem)</a:t>
            </a:r>
          </a:p>
          <a:p>
            <a:r>
              <a:rPr lang="hu-HU" dirty="0"/>
              <a:t>eredmény: 0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5599273-08AD-97F9-0117-A7B40B5B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2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geometria alapján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724213" cy="4754563"/>
          </a:xfrm>
        </p:spPr>
        <p:txBody>
          <a:bodyPr/>
          <a:lstStyle/>
          <a:p>
            <a:r>
              <a:rPr lang="hu-HU" dirty="0"/>
              <a:t>négy lépés</a:t>
            </a:r>
          </a:p>
          <a:p>
            <a:pPr lvl="1"/>
            <a:r>
              <a:rPr lang="hu-HU" dirty="0"/>
              <a:t>viszonyulás a korábban kiválasztott elemekhez</a:t>
            </a:r>
          </a:p>
          <a:p>
            <a:pPr lvl="1"/>
            <a:r>
              <a:rPr lang="hu-HU" dirty="0"/>
              <a:t>célréteg(</a:t>
            </a:r>
            <a:r>
              <a:rPr lang="hu-HU" dirty="0" err="1"/>
              <a:t>ek</a:t>
            </a:r>
            <a:r>
              <a:rPr lang="hu-HU" dirty="0"/>
              <a:t>) (amin kiválasztunk elemeket)</a:t>
            </a:r>
          </a:p>
          <a:p>
            <a:pPr lvl="1"/>
            <a:r>
              <a:rPr lang="hu-HU" dirty="0"/>
              <a:t>viszonyítási réteg (amihez viszonyítjuk a célréteg geometriáját)</a:t>
            </a:r>
          </a:p>
          <a:p>
            <a:pPr lvl="1"/>
            <a:r>
              <a:rPr lang="hu-HU" dirty="0"/>
              <a:t>geometriai kapcsolat típusa</a:t>
            </a:r>
          </a:p>
          <a:p>
            <a:r>
              <a:rPr lang="hu-HU" dirty="0"/>
              <a:t>viszonyulás a korábban kiválasztott elemekhez</a:t>
            </a:r>
          </a:p>
          <a:p>
            <a:pPr lvl="1"/>
            <a:r>
              <a:rPr lang="hu-HU" dirty="0"/>
              <a:t>a már ismert négy lehetőség (kicsit más névvel)</a:t>
            </a:r>
          </a:p>
          <a:p>
            <a:pPr lvl="1"/>
            <a:r>
              <a:rPr lang="hu-HU" dirty="0"/>
              <a:t>a korábbi kiválasztás történhet kézzel vagy </a:t>
            </a:r>
            <a:r>
              <a:rPr lang="hu-HU" dirty="0" err="1"/>
              <a:t>attribútumadatok</a:t>
            </a:r>
            <a:r>
              <a:rPr lang="hu-HU" dirty="0"/>
              <a:t> alapján is!</a:t>
            </a:r>
            <a:endParaRPr lang="en-US" dirty="0"/>
          </a:p>
          <a:p>
            <a:r>
              <a:rPr lang="hu-HU" dirty="0"/>
              <a:t>célréteg ("</a:t>
            </a:r>
            <a:r>
              <a:rPr lang="hu-HU" dirty="0" err="1"/>
              <a:t>target</a:t>
            </a:r>
            <a:r>
              <a:rPr lang="hu-HU" dirty="0"/>
              <a:t> </a:t>
            </a:r>
            <a:r>
              <a:rPr lang="hu-HU" dirty="0" err="1"/>
              <a:t>layer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szűkíthetünk a kiválasztható rétegekre</a:t>
            </a:r>
          </a:p>
          <a:p>
            <a:pPr lvl="1"/>
            <a:r>
              <a:rPr lang="hu-HU" dirty="0"/>
              <a:t>akár többet is választhatunk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2413" y="1422400"/>
            <a:ext cx="3410512" cy="46416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églalap 5"/>
          <p:cNvSpPr/>
          <p:nvPr/>
        </p:nvSpPr>
        <p:spPr>
          <a:xfrm>
            <a:off x="8495565" y="1981199"/>
            <a:ext cx="3544205" cy="4077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8495566" y="2463800"/>
            <a:ext cx="3544205" cy="17843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/>
        </p:nvSpPr>
        <p:spPr>
          <a:xfrm>
            <a:off x="8495565" y="4310459"/>
            <a:ext cx="3544205" cy="4901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8495565" y="4872037"/>
            <a:ext cx="3544205" cy="804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71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4F073E-3473-1653-FEBE-2C5E2D0D4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Gyakorlás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3AB6C6-9B52-86DC-A4EB-43179263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10 gyakorló feladat (megoldással): gyakorló_feladatok.docx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0A457A6-0F23-07E4-F0C4-CA05E968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18:02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85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kérdések?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8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geometria alapján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724213" cy="4754563"/>
          </a:xfrm>
        </p:spPr>
        <p:txBody>
          <a:bodyPr/>
          <a:lstStyle/>
          <a:p>
            <a:r>
              <a:rPr lang="hu-HU" dirty="0"/>
              <a:t>viszonyítási réteg ("</a:t>
            </a:r>
            <a:r>
              <a:rPr lang="hu-HU" dirty="0" err="1"/>
              <a:t>source</a:t>
            </a:r>
            <a:r>
              <a:rPr lang="hu-HU" dirty="0"/>
              <a:t> </a:t>
            </a:r>
            <a:r>
              <a:rPr lang="hu-HU" dirty="0" err="1"/>
              <a:t>layer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csak egy réteget választhatunk</a:t>
            </a:r>
          </a:p>
          <a:p>
            <a:pPr lvl="1"/>
            <a:r>
              <a:rPr lang="hu-HU" dirty="0"/>
              <a:t>alapértelmezetten a viszonyítási réteg összes elemét használjuk</a:t>
            </a:r>
          </a:p>
          <a:p>
            <a:pPr lvl="1"/>
            <a:r>
              <a:rPr lang="hu-HU" dirty="0"/>
              <a:t>de szűkíthetjük csak a kijelölt elemeire (mintha ideiglenes réteget képeztünk volna belőlük)</a:t>
            </a:r>
          </a:p>
          <a:p>
            <a:r>
              <a:rPr lang="hu-HU" dirty="0"/>
              <a:t>geometriai kapcsolat típusa</a:t>
            </a:r>
          </a:p>
          <a:p>
            <a:pPr lvl="1"/>
            <a:r>
              <a:rPr lang="hu-HU" dirty="0"/>
              <a:t>nagyon sokféle</a:t>
            </a:r>
          </a:p>
          <a:p>
            <a:pPr lvl="1"/>
            <a:r>
              <a:rPr lang="hu-HU" dirty="0"/>
              <a:t>csak néhányat szoktunk használni (összemetszés, tartalmazás, átfedés)</a:t>
            </a:r>
          </a:p>
          <a:p>
            <a:pPr lvl="1"/>
            <a:r>
              <a:rPr lang="hu-HU" dirty="0"/>
              <a:t>a rétegek geometriatípusától (pont/vonal/poligon) is függ, hogy minek van értelme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2413" y="1422400"/>
            <a:ext cx="3410512" cy="46416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églalap 5"/>
          <p:cNvSpPr/>
          <p:nvPr/>
        </p:nvSpPr>
        <p:spPr>
          <a:xfrm>
            <a:off x="8495565" y="1981199"/>
            <a:ext cx="3544205" cy="4077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8495566" y="2463800"/>
            <a:ext cx="3544205" cy="17843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/>
        </p:nvSpPr>
        <p:spPr>
          <a:xfrm>
            <a:off x="8495565" y="4310459"/>
            <a:ext cx="3544205" cy="4901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8495565" y="4872037"/>
            <a:ext cx="3544205" cy="804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6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geometria alapján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724213" cy="4754563"/>
          </a:xfrm>
        </p:spPr>
        <p:txBody>
          <a:bodyPr/>
          <a:lstStyle/>
          <a:p>
            <a:r>
              <a:rPr lang="hu-HU" dirty="0"/>
              <a:t>toleranciatávolság is megadható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Apply</a:t>
            </a:r>
            <a:r>
              <a:rPr lang="hu-HU" dirty="0"/>
              <a:t> a </a:t>
            </a:r>
            <a:r>
              <a:rPr lang="hu-HU" dirty="0" err="1"/>
              <a:t>search</a:t>
            </a:r>
            <a:r>
              <a:rPr lang="hu-HU" dirty="0"/>
              <a:t> </a:t>
            </a:r>
            <a:r>
              <a:rPr lang="hu-HU" dirty="0" err="1"/>
              <a:t>distance</a:t>
            </a:r>
            <a:r>
              <a:rPr lang="hu-HU" dirty="0"/>
              <a:t>" (félrevezető neve van…)</a:t>
            </a:r>
          </a:p>
          <a:p>
            <a:pPr lvl="1"/>
            <a:r>
              <a:rPr lang="hu-HU" dirty="0"/>
              <a:t>olyan, mintha a viszonyítási réteg elemei köré megadott méretű puffert képeznénk</a:t>
            </a:r>
          </a:p>
          <a:p>
            <a:pPr lvl="1"/>
            <a:r>
              <a:rPr lang="hu-HU" dirty="0"/>
              <a:t>hasznos, ha bizonyos mértékű pontatlanságot még el akarunk fogadni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2413" y="1422400"/>
            <a:ext cx="3410512" cy="46416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églalap 5"/>
          <p:cNvSpPr/>
          <p:nvPr/>
        </p:nvSpPr>
        <p:spPr>
          <a:xfrm>
            <a:off x="8495565" y="1981199"/>
            <a:ext cx="3544205" cy="4077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8495566" y="2463800"/>
            <a:ext cx="3544205" cy="17843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/>
        </p:nvSpPr>
        <p:spPr>
          <a:xfrm>
            <a:off x="8495565" y="4310459"/>
            <a:ext cx="3544205" cy="4901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8495565" y="4872037"/>
            <a:ext cx="3544205" cy="804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7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14566" cy="4754563"/>
          </a:xfrm>
        </p:spPr>
        <p:txBody>
          <a:bodyPr/>
          <a:lstStyle/>
          <a:p>
            <a:r>
              <a:rPr lang="hu-HU" dirty="0"/>
              <a:t>összemetszés (</a:t>
            </a:r>
            <a:r>
              <a:rPr lang="hu-HU" dirty="0" err="1"/>
              <a:t>intersect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részleges vagy teljes átlapolás</a:t>
            </a:r>
          </a:p>
          <a:p>
            <a:pPr lvl="1"/>
            <a:r>
              <a:rPr lang="hu-HU" dirty="0"/>
              <a:t>leggyakrabban ezt használjuk</a:t>
            </a:r>
          </a:p>
          <a:p>
            <a:pPr lvl="1"/>
            <a:r>
              <a:rPr lang="hu-HU" dirty="0"/>
              <a:t>= </a:t>
            </a:r>
            <a:r>
              <a:rPr lang="en-US" dirty="0"/>
              <a:t>"</a:t>
            </a:r>
            <a:r>
              <a:rPr lang="hu-HU" dirty="0"/>
              <a:t>a</a:t>
            </a:r>
            <a:r>
              <a:rPr lang="en-US" dirty="0"/>
              <a:t>re within a distance of"</a:t>
            </a:r>
            <a:r>
              <a:rPr lang="hu-HU" dirty="0"/>
              <a:t> 0 m-es pufferrel</a:t>
            </a:r>
          </a:p>
          <a:p>
            <a:pPr lvl="1"/>
            <a:r>
              <a:rPr lang="hu-HU" dirty="0"/>
              <a:t>pont-pont összemetszés = megegyezés ("a</a:t>
            </a:r>
            <a:r>
              <a:rPr lang="en-US" dirty="0"/>
              <a:t>re identical to</a:t>
            </a:r>
            <a:r>
              <a:rPr lang="hu-HU" dirty="0"/>
              <a:t>")</a:t>
            </a:r>
          </a:p>
          <a:p>
            <a:r>
              <a:rPr lang="hu-HU" dirty="0"/>
              <a:t>példa:</a:t>
            </a:r>
          </a:p>
          <a:p>
            <a:pPr lvl="1"/>
            <a:r>
              <a:rPr lang="hu-HU" dirty="0"/>
              <a:t>válasszuk ki a természeti látnivalók (</a:t>
            </a:r>
            <a:r>
              <a:rPr lang="hu-HU" i="1" dirty="0" err="1"/>
              <a:t>natural</a:t>
            </a:r>
            <a:r>
              <a:rPr lang="hu-HU" i="1" dirty="0"/>
              <a:t>_</a:t>
            </a:r>
            <a:r>
              <a:rPr lang="hu-HU" i="1" dirty="0" err="1"/>
              <a:t>poi</a:t>
            </a:r>
            <a:r>
              <a:rPr lang="hu-HU" dirty="0"/>
              <a:t>) közül azokat, amelyek az épületekkel (</a:t>
            </a:r>
            <a:r>
              <a:rPr lang="hu-HU" i="1" dirty="0" err="1"/>
              <a:t>buildings</a:t>
            </a:r>
            <a:r>
              <a:rPr lang="hu-HU" dirty="0"/>
              <a:t>) összemetsződnek (10 m-nyi pontatlanságot megengedve)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2766" y="4574607"/>
            <a:ext cx="4687368" cy="162597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2766" y="1363187"/>
            <a:ext cx="4687368" cy="162597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2766" y="2986696"/>
            <a:ext cx="4687368" cy="162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0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14566" cy="4754563"/>
          </a:xfrm>
        </p:spPr>
        <p:txBody>
          <a:bodyPr/>
          <a:lstStyle/>
          <a:p>
            <a:r>
              <a:rPr lang="hu-HU" dirty="0"/>
              <a:t>összemetszés (</a:t>
            </a:r>
            <a:r>
              <a:rPr lang="hu-HU" dirty="0" err="1"/>
              <a:t>intersect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részleges vagy teljes átlapolás</a:t>
            </a:r>
          </a:p>
          <a:p>
            <a:pPr lvl="1"/>
            <a:r>
              <a:rPr lang="hu-HU" dirty="0"/>
              <a:t>leggyakrabban ezt használjuk</a:t>
            </a:r>
          </a:p>
          <a:p>
            <a:pPr lvl="1"/>
            <a:r>
              <a:rPr lang="hu-HU" dirty="0"/>
              <a:t>= </a:t>
            </a:r>
            <a:r>
              <a:rPr lang="en-US" dirty="0"/>
              <a:t>"</a:t>
            </a:r>
            <a:r>
              <a:rPr lang="hu-HU" dirty="0"/>
              <a:t>a</a:t>
            </a:r>
            <a:r>
              <a:rPr lang="en-US" dirty="0"/>
              <a:t>re within a distance of"</a:t>
            </a:r>
            <a:r>
              <a:rPr lang="hu-HU" dirty="0"/>
              <a:t> 0 m-es pufferrel</a:t>
            </a:r>
          </a:p>
          <a:p>
            <a:pPr lvl="1"/>
            <a:r>
              <a:rPr lang="hu-HU" dirty="0"/>
              <a:t>pont-pont összemetszés = megegyezés ("a</a:t>
            </a:r>
            <a:r>
              <a:rPr lang="en-US" dirty="0"/>
              <a:t>re identical to</a:t>
            </a:r>
            <a:r>
              <a:rPr lang="hu-HU" dirty="0"/>
              <a:t>")</a:t>
            </a:r>
          </a:p>
          <a:p>
            <a:r>
              <a:rPr lang="hu-HU" dirty="0"/>
              <a:t>példa:</a:t>
            </a:r>
          </a:p>
          <a:p>
            <a:pPr lvl="1"/>
            <a:r>
              <a:rPr lang="hu-HU" dirty="0"/>
              <a:t>válasszuk ki a természeti látnivalók (</a:t>
            </a:r>
            <a:r>
              <a:rPr lang="hu-HU" i="1" dirty="0" err="1"/>
              <a:t>natural</a:t>
            </a:r>
            <a:r>
              <a:rPr lang="hu-HU" i="1" dirty="0"/>
              <a:t>_</a:t>
            </a:r>
            <a:r>
              <a:rPr lang="hu-HU" i="1" dirty="0" err="1"/>
              <a:t>poi</a:t>
            </a:r>
            <a:r>
              <a:rPr lang="hu-HU" dirty="0"/>
              <a:t>) közül azokat, amelyek az épületekkel (</a:t>
            </a:r>
            <a:r>
              <a:rPr lang="hu-HU" i="1" dirty="0" err="1"/>
              <a:t>buildings</a:t>
            </a:r>
            <a:r>
              <a:rPr lang="hu-HU" dirty="0"/>
              <a:t>) összemetsződnek (10 m-nyi pontatlanságot megengedve)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16:55</a:t>
            </a:fld>
            <a:endParaRPr lang="en-US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E67D462A-70C2-37F7-2B5A-DC6E37A2D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546" y="1422400"/>
            <a:ext cx="4982058" cy="41652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028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90405" cy="4754563"/>
          </a:xfrm>
        </p:spPr>
        <p:txBody>
          <a:bodyPr/>
          <a:lstStyle/>
          <a:p>
            <a:r>
              <a:rPr lang="hu-HU" dirty="0"/>
              <a:t>beleesés ("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within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közös határuk lehet</a:t>
            </a:r>
          </a:p>
          <a:p>
            <a:pPr lvl="1"/>
            <a:r>
              <a:rPr lang="hu-HU" dirty="0"/>
              <a:t>vonal csak vonalba vagy poligonba eshet</a:t>
            </a:r>
          </a:p>
          <a:p>
            <a:pPr lvl="1"/>
            <a:r>
              <a:rPr lang="hu-HU" dirty="0"/>
              <a:t>poligon csak poligonba eshet</a:t>
            </a:r>
          </a:p>
          <a:p>
            <a:r>
              <a:rPr lang="hu-HU" dirty="0"/>
              <a:t>szigorú beleesés ("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completely</a:t>
            </a:r>
            <a:r>
              <a:rPr lang="hu-HU" dirty="0"/>
              <a:t> </a:t>
            </a:r>
            <a:r>
              <a:rPr lang="hu-HU" dirty="0" err="1"/>
              <a:t>within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nem lehet közös határuk se</a:t>
            </a:r>
          </a:p>
          <a:p>
            <a:pPr lvl="1"/>
            <a:r>
              <a:rPr lang="hu-HU" dirty="0"/>
              <a:t>pontba és vonalba szigorúan semmi sem eshet</a:t>
            </a:r>
          </a:p>
          <a:p>
            <a:r>
              <a:rPr lang="hu-HU" dirty="0"/>
              <a:t>Magyarországba esik Nógrád és Fejér megye</a:t>
            </a:r>
          </a:p>
          <a:p>
            <a:pPr lvl="1"/>
            <a:r>
              <a:rPr lang="hu-HU" dirty="0"/>
              <a:t>és szigorúan beleesik Fejér megye</a:t>
            </a:r>
          </a:p>
          <a:p>
            <a:r>
              <a:rPr lang="hu-HU" dirty="0"/>
              <a:t>példa:</a:t>
            </a:r>
          </a:p>
          <a:p>
            <a:pPr lvl="1"/>
            <a:r>
              <a:rPr lang="hu-HU" dirty="0"/>
              <a:t>épületek, amelyek szigorúan beleesnek valamely tájhasználati poligonba (</a:t>
            </a:r>
            <a:r>
              <a:rPr lang="hu-HU" i="1" dirty="0" err="1"/>
              <a:t>landuse</a:t>
            </a:r>
            <a:r>
              <a:rPr lang="hu-HU" dirty="0"/>
              <a:t> réteg)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16:51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308" y="5219335"/>
            <a:ext cx="4661962" cy="160056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308" y="3682285"/>
            <a:ext cx="4649259" cy="153705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9416" y="590443"/>
            <a:ext cx="1651376" cy="153705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9416" y="2164285"/>
            <a:ext cx="3137615" cy="153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99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Geometriai kapcsolat típusa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90405" cy="4754563"/>
          </a:xfrm>
        </p:spPr>
        <p:txBody>
          <a:bodyPr/>
          <a:lstStyle/>
          <a:p>
            <a:r>
              <a:rPr lang="hu-HU" dirty="0"/>
              <a:t>beleesés ("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within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közös határuk lehet</a:t>
            </a:r>
          </a:p>
          <a:p>
            <a:pPr lvl="1"/>
            <a:r>
              <a:rPr lang="hu-HU" dirty="0"/>
              <a:t>vonal csak vonalba vagy poligonba eshet</a:t>
            </a:r>
          </a:p>
          <a:p>
            <a:pPr lvl="1"/>
            <a:r>
              <a:rPr lang="hu-HU" dirty="0"/>
              <a:t>poligon csak poligonba eshet</a:t>
            </a:r>
          </a:p>
          <a:p>
            <a:r>
              <a:rPr lang="hu-HU" dirty="0"/>
              <a:t>szigorú beleesés ("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completely</a:t>
            </a:r>
            <a:r>
              <a:rPr lang="hu-HU" dirty="0"/>
              <a:t> </a:t>
            </a:r>
            <a:r>
              <a:rPr lang="hu-HU" dirty="0" err="1"/>
              <a:t>within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nem lehet közös határuk se</a:t>
            </a:r>
          </a:p>
          <a:p>
            <a:pPr lvl="1"/>
            <a:r>
              <a:rPr lang="hu-HU" dirty="0"/>
              <a:t>pontba és vonalba szigorúan semmi sem eshet</a:t>
            </a:r>
          </a:p>
          <a:p>
            <a:r>
              <a:rPr lang="hu-HU" dirty="0"/>
              <a:t>Magyarországba esik Nógrád és Fejér megye</a:t>
            </a:r>
          </a:p>
          <a:p>
            <a:pPr lvl="1"/>
            <a:r>
              <a:rPr lang="hu-HU" dirty="0"/>
              <a:t>és szigorúan beleesik Fejér megye</a:t>
            </a:r>
          </a:p>
          <a:p>
            <a:r>
              <a:rPr lang="hu-HU" dirty="0"/>
              <a:t>példa:</a:t>
            </a:r>
          </a:p>
          <a:p>
            <a:pPr lvl="1"/>
            <a:r>
              <a:rPr lang="hu-HU" dirty="0"/>
              <a:t>épületek, amelyek szigorúan beleesnek valamely tájhasználati poligonba (</a:t>
            </a:r>
            <a:r>
              <a:rPr lang="hu-HU" i="1" dirty="0" err="1"/>
              <a:t>landuse</a:t>
            </a:r>
            <a:r>
              <a:rPr lang="hu-HU" dirty="0"/>
              <a:t> réteg)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17:00</a:t>
            </a:fld>
            <a:endParaRPr lang="en-US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96BDC095-70C0-8669-D596-87BBDA72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908773"/>
            <a:ext cx="4791456" cy="422247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7136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8040</TotalTime>
  <Words>1735</Words>
  <Application>Microsoft Office PowerPoint</Application>
  <PresentationFormat>Szélesvásznú</PresentationFormat>
  <Paragraphs>219</Paragraphs>
  <Slides>31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6" baseType="lpstr">
      <vt:lpstr>Arial</vt:lpstr>
      <vt:lpstr>Arial Narrow</vt:lpstr>
      <vt:lpstr>Calibri</vt:lpstr>
      <vt:lpstr>Courier New</vt:lpstr>
      <vt:lpstr>Office-téma</vt:lpstr>
      <vt:lpstr>Elemek kiválasztása 2.</vt:lpstr>
      <vt:lpstr>Elemek kiválasztása</vt:lpstr>
      <vt:lpstr>Kiválasztás geometria alapján</vt:lpstr>
      <vt:lpstr>Kiválasztás geometria alapján</vt:lpstr>
      <vt:lpstr>Kiválasztás geometria alapján</vt:lpstr>
      <vt:lpstr>Geometriai kapcsolat típusa</vt:lpstr>
      <vt:lpstr>Geometriai kapcsolat típusa</vt:lpstr>
      <vt:lpstr>Geometriai kapcsolat típusa</vt:lpstr>
      <vt:lpstr>Geometriai kapcsolat típusa</vt:lpstr>
      <vt:lpstr>Geometriai kapcsolat típusa</vt:lpstr>
      <vt:lpstr>Geometriai kapcsolat típusa</vt:lpstr>
      <vt:lpstr>Geometriai kapcsolat típusa</vt:lpstr>
      <vt:lpstr>Kiválasztások kombinálása</vt:lpstr>
      <vt:lpstr>1. feladat (közös) – kiválasztások kombinálása </vt:lpstr>
      <vt:lpstr>1. feladat (közös) – kiválasztások kombinálása </vt:lpstr>
      <vt:lpstr>1. feladat (közös) – kiválasztások kombinálása </vt:lpstr>
      <vt:lpstr>1. feladat (közös) – kiválasztások kombinálása </vt:lpstr>
      <vt:lpstr>1. feladat (közös) – kiválasztások kombinálása </vt:lpstr>
      <vt:lpstr>1. feladat (közös) – kiválasztások kombinálása </vt:lpstr>
      <vt:lpstr>1. feladat (közös) – kiválasztások kombinálása </vt:lpstr>
      <vt:lpstr>2. feladat (közös) – kiválasztások kombinálása</vt:lpstr>
      <vt:lpstr>2. feladat (közös) – kiválasztások kombinálása</vt:lpstr>
      <vt:lpstr>2. feladat (közös) – kiválasztások kombinálása</vt:lpstr>
      <vt:lpstr>2. feladat (közös) – kiválasztások kombinálása</vt:lpstr>
      <vt:lpstr>3. feladat (egyéni) – kiválasztás geometria alapján </vt:lpstr>
      <vt:lpstr>3. feladat megoldása (1–3)</vt:lpstr>
      <vt:lpstr>3. feladat megoldása (4)</vt:lpstr>
      <vt:lpstr>4. feladat – trükkös</vt:lpstr>
      <vt:lpstr>4. feladat – megoldás</vt:lpstr>
      <vt:lpstr>Gyakorlás</vt:lpstr>
      <vt:lpstr>Köszönöm a figyelmet!</vt:lpstr>
    </vt:vector>
  </TitlesOfParts>
  <Company>MTA ÖK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Ismerkedés, tematika, követelmény</dc:title>
  <dc:creator>BFÁkos</dc:creator>
  <cp:lastModifiedBy>BFÁkos</cp:lastModifiedBy>
  <cp:revision>331</cp:revision>
  <dcterms:created xsi:type="dcterms:W3CDTF">2021-09-14T06:27:21Z</dcterms:created>
  <dcterms:modified xsi:type="dcterms:W3CDTF">2023-10-12T16:15:46Z</dcterms:modified>
</cp:coreProperties>
</file>